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4"/>
  </p:notesMasterIdLst>
  <p:sldIdLst>
    <p:sldId id="256" r:id="rId2"/>
    <p:sldId id="257" r:id="rId3"/>
  </p:sldIdLst>
  <p:sldSz cx="32918400" cy="219456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37" d="100"/>
          <a:sy n="37" d="100"/>
        </p:scale>
        <p:origin x="16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19026-5C2A-4455-8493-7AB3C9402F7B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6BBE2-C24B-495E-86DB-0110D221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6BBE2-C24B-495E-86DB-0110D221BF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0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56" y="2428646"/>
            <a:ext cx="27157680" cy="1141171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5600" spc="-1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0137" y="14257987"/>
            <a:ext cx="27157680" cy="3657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7680" cap="all" spc="640" baseline="0">
                <a:solidFill>
                  <a:schemeClr val="tx2"/>
                </a:solidFill>
                <a:latin typeface="+mj-lt"/>
              </a:defRPr>
            </a:lvl1pPr>
            <a:lvl2pPr marL="1463040" indent="0" algn="ctr">
              <a:buNone/>
              <a:defRPr sz="7680"/>
            </a:lvl2pPr>
            <a:lvl3pPr marL="2926080" indent="0" algn="ctr">
              <a:buNone/>
              <a:defRPr sz="7680"/>
            </a:lvl3pPr>
            <a:lvl4pPr marL="4389120" indent="0" algn="ctr">
              <a:buNone/>
              <a:defRPr sz="6400"/>
            </a:lvl4pPr>
            <a:lvl5pPr marL="5852160" indent="0" algn="ctr">
              <a:buNone/>
              <a:defRPr sz="6400"/>
            </a:lvl5pPr>
            <a:lvl6pPr marL="7315200" indent="0" algn="ctr">
              <a:buNone/>
              <a:defRPr sz="6400"/>
            </a:lvl6pPr>
            <a:lvl7pPr marL="8778240" indent="0" algn="ctr">
              <a:buNone/>
              <a:defRPr sz="6400"/>
            </a:lvl7pPr>
            <a:lvl8pPr marL="10241280" indent="0" algn="ctr">
              <a:buNone/>
              <a:defRPr sz="6400"/>
            </a:lvl8pPr>
            <a:lvl9pPr marL="1170432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260678" y="13898880"/>
            <a:ext cx="2666390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2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327295"/>
            <a:ext cx="7098030" cy="18423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327293"/>
            <a:ext cx="20882610" cy="1842374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56" y="2428646"/>
            <a:ext cx="27157680" cy="1141171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25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56" y="14250010"/>
            <a:ext cx="27157680" cy="3657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7680" cap="all" spc="640" baseline="0">
                <a:solidFill>
                  <a:schemeClr val="tx2"/>
                </a:solidFill>
                <a:latin typeface="+mj-lt"/>
              </a:defRPr>
            </a:lvl1pPr>
            <a:lvl2pPr marL="14630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260678" y="13898880"/>
            <a:ext cx="2666390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27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62656" y="917135"/>
            <a:ext cx="27157680" cy="46424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2656" y="5906349"/>
            <a:ext cx="13331952" cy="128747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88384" y="5906357"/>
            <a:ext cx="13331952" cy="128747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4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962656" y="917135"/>
            <a:ext cx="27157680" cy="46424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56" y="5907367"/>
            <a:ext cx="13331952" cy="23561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6400" b="0" cap="all" baseline="0">
                <a:solidFill>
                  <a:schemeClr val="tx2"/>
                </a:solidFill>
              </a:defRPr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2656" y="8263469"/>
            <a:ext cx="13331952" cy="10517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88384" y="5907367"/>
            <a:ext cx="13331952" cy="23561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6400" b="0" cap="all" baseline="0">
                <a:solidFill>
                  <a:schemeClr val="tx2"/>
                </a:solidFill>
              </a:defRPr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88384" y="8263469"/>
            <a:ext cx="13331952" cy="10517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5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2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" y="0"/>
            <a:ext cx="10937135" cy="219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908191" y="0"/>
            <a:ext cx="172822" cy="219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1901949"/>
            <a:ext cx="8641080" cy="7315200"/>
          </a:xfrm>
        </p:spPr>
        <p:txBody>
          <a:bodyPr anchor="b">
            <a:normAutofit/>
          </a:bodyPr>
          <a:lstStyle>
            <a:lvl1pPr>
              <a:defRPr sz="115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6855" y="2340864"/>
            <a:ext cx="18033815" cy="168249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4440" y="9363456"/>
            <a:ext cx="8641080" cy="1081319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4800">
                <a:solidFill>
                  <a:srgbClr val="FFFFFF"/>
                </a:solidFill>
              </a:defRPr>
            </a:lvl1pPr>
            <a:lvl2pPr marL="1463040" indent="0">
              <a:buNone/>
              <a:defRPr sz="3840"/>
            </a:lvl2pPr>
            <a:lvl3pPr marL="2926080" indent="0">
              <a:buNone/>
              <a:defRPr sz="3200"/>
            </a:lvl3pPr>
            <a:lvl4pPr marL="4389120" indent="0">
              <a:buNone/>
              <a:defRPr sz="2880"/>
            </a:lvl4pPr>
            <a:lvl5pPr marL="5852160" indent="0">
              <a:buNone/>
              <a:defRPr sz="2880"/>
            </a:lvl5pPr>
            <a:lvl6pPr marL="7315200" indent="0">
              <a:buNone/>
              <a:defRPr sz="2880"/>
            </a:lvl6pPr>
            <a:lvl7pPr marL="8778240" indent="0">
              <a:buNone/>
              <a:defRPr sz="2880"/>
            </a:lvl7pPr>
            <a:lvl8pPr marL="10241280" indent="0">
              <a:buNone/>
              <a:defRPr sz="2880"/>
            </a:lvl8pPr>
            <a:lvl9pPr marL="11704320" indent="0">
              <a:buNone/>
              <a:defRPr sz="2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6884" y="20671317"/>
            <a:ext cx="7069979" cy="1168400"/>
          </a:xfrm>
        </p:spPr>
        <p:txBody>
          <a:bodyPr/>
          <a:lstStyle>
            <a:lvl1pPr algn="l">
              <a:defRPr/>
            </a:lvl1pPr>
          </a:lstStyle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61620" y="20671317"/>
            <a:ext cx="12550140" cy="11684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5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15849600"/>
            <a:ext cx="32909828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5" y="15728243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56" y="16239744"/>
            <a:ext cx="27322272" cy="2633472"/>
          </a:xfrm>
        </p:spPr>
        <p:txBody>
          <a:bodyPr tIns="0" bIns="0" anchor="b">
            <a:noAutofit/>
          </a:bodyPr>
          <a:lstStyle>
            <a:lvl1pPr>
              <a:defRPr sz="115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" y="0"/>
            <a:ext cx="32918360" cy="15728243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10240">
                <a:solidFill>
                  <a:schemeClr val="bg1"/>
                </a:solidFill>
              </a:defRPr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2652" y="18902477"/>
            <a:ext cx="27322272" cy="190195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1920"/>
              </a:spcAft>
              <a:buNone/>
              <a:defRPr sz="4800">
                <a:solidFill>
                  <a:srgbClr val="FFFFFF"/>
                </a:solidFill>
              </a:defRPr>
            </a:lvl1pPr>
            <a:lvl2pPr marL="1463040" indent="0">
              <a:buNone/>
              <a:defRPr sz="3840"/>
            </a:lvl2pPr>
            <a:lvl3pPr marL="2926080" indent="0">
              <a:buNone/>
              <a:defRPr sz="3200"/>
            </a:lvl3pPr>
            <a:lvl4pPr marL="4389120" indent="0">
              <a:buNone/>
              <a:defRPr sz="2880"/>
            </a:lvl4pPr>
            <a:lvl5pPr marL="5852160" indent="0">
              <a:buNone/>
              <a:defRPr sz="2880"/>
            </a:lvl5pPr>
            <a:lvl6pPr marL="7315200" indent="0">
              <a:buNone/>
              <a:defRPr sz="2880"/>
            </a:lvl6pPr>
            <a:lvl7pPr marL="8778240" indent="0">
              <a:buNone/>
              <a:defRPr sz="2880"/>
            </a:lvl7pPr>
            <a:lvl8pPr marL="10241280" indent="0">
              <a:buNone/>
              <a:defRPr sz="2880"/>
            </a:lvl8pPr>
            <a:lvl9pPr marL="11704320" indent="0">
              <a:buNone/>
              <a:defRPr sz="2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9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20482560"/>
            <a:ext cx="32918404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20269810"/>
            <a:ext cx="32918404" cy="211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2656" y="917135"/>
            <a:ext cx="27157680" cy="464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54" y="5906349"/>
            <a:ext cx="27157684" cy="128747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2661" y="20671317"/>
            <a:ext cx="6675131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rgbClr val="FFFFFF"/>
                </a:solidFill>
              </a:defRPr>
            </a:lvl1pPr>
          </a:lstStyle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52702" y="20671317"/>
            <a:ext cx="13021571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31240" y="20671317"/>
            <a:ext cx="3542468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60">
                <a:solidFill>
                  <a:srgbClr val="FFFFFF"/>
                </a:solidFill>
              </a:defRPr>
            </a:lvl1pPr>
          </a:lstStyle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222536" y="5561104"/>
            <a:ext cx="2691079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5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2926080" rtl="0" eaLnBrk="1" latinLnBrk="0" hangingPunct="1">
        <a:lnSpc>
          <a:spcPct val="85000"/>
        </a:lnSpc>
        <a:spcBef>
          <a:spcPct val="0"/>
        </a:spcBef>
        <a:buNone/>
        <a:defRPr sz="15360" kern="1200" spc="-1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92608" indent="-292608" algn="l" defTabSz="2926080" rtl="0" eaLnBrk="1" latinLnBrk="0" hangingPunct="1">
        <a:lnSpc>
          <a:spcPct val="90000"/>
        </a:lnSpc>
        <a:spcBef>
          <a:spcPts val="3840"/>
        </a:spcBef>
        <a:spcAft>
          <a:spcPts val="6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6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8954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57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14170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99386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84602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52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16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80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44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756358"/>
              </p:ext>
            </p:extLst>
          </p:nvPr>
        </p:nvGraphicFramePr>
        <p:xfrm>
          <a:off x="812799" y="3657601"/>
          <a:ext cx="31470600" cy="17045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0200"/>
                <a:gridCol w="10490200"/>
                <a:gridCol w="10490200"/>
              </a:tblGrid>
              <a:tr h="5514135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Genetic Algorithms</a:t>
                      </a:r>
                    </a:p>
                    <a:p>
                      <a:pPr marL="857250" indent="-857250">
                        <a:spcBef>
                          <a:spcPts val="18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5400" dirty="0" smtClean="0"/>
                        <a:t>Used</a:t>
                      </a:r>
                      <a:r>
                        <a:rPr lang="en-US" sz="5400" baseline="0" dirty="0" smtClean="0"/>
                        <a:t> to solve optimization problems through natural selection</a:t>
                      </a:r>
                      <a:endParaRPr lang="en-US" sz="5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 smtClean="0"/>
                        <a:t>Aims and Objectives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Outcomes/ What</a:t>
                      </a:r>
                      <a:r>
                        <a:rPr lang="en-US" b="1" u="sng" baseline="0" dirty="0" smtClean="0"/>
                        <a:t> I learned </a:t>
                      </a:r>
                    </a:p>
                    <a:p>
                      <a:pPr marL="857250" indent="-857250">
                        <a:buFont typeface="Arial" panose="020B0604020202020204" pitchFamily="34" charset="0"/>
                        <a:buChar char="•"/>
                      </a:pPr>
                      <a:r>
                        <a:rPr lang="en-US" sz="5400" b="0" u="none" baseline="0" dirty="0" smtClean="0"/>
                        <a:t>Similar performance as non-genetic network</a:t>
                      </a:r>
                    </a:p>
                    <a:p>
                      <a:pPr marL="857250" indent="-857250">
                        <a:buFont typeface="Arial" panose="020B0604020202020204" pitchFamily="34" charset="0"/>
                        <a:buChar char="•"/>
                      </a:pPr>
                      <a:r>
                        <a:rPr lang="en-US" sz="5400" b="0" u="none" baseline="0" dirty="0" smtClean="0"/>
                        <a:t>Faster trained network</a:t>
                      </a:r>
                    </a:p>
                    <a:p>
                      <a:pPr marL="857250" indent="-857250">
                        <a:buFont typeface="Arial" panose="020B0604020202020204" pitchFamily="34" charset="0"/>
                        <a:buChar char="•"/>
                      </a:pPr>
                      <a:r>
                        <a:rPr lang="en-US" sz="5400" b="0" u="none" baseline="0" dirty="0" smtClean="0"/>
                        <a:t>Adequate machine learned Ping-Pong game performance</a:t>
                      </a:r>
                      <a:endParaRPr lang="en-US" sz="5400" b="0" u="none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96433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smtClean="0"/>
                        <a:t>Knowledge involved</a:t>
                      </a:r>
                    </a:p>
                    <a:p>
                      <a:pPr algn="ctr"/>
                      <a:endParaRPr lang="en-US" u="sng" dirty="0" smtClean="0"/>
                    </a:p>
                    <a:p>
                      <a:pPr algn="l"/>
                      <a:r>
                        <a:rPr lang="en-US" sz="5400" dirty="0" smtClean="0"/>
                        <a:t>CSS</a:t>
                      </a:r>
                      <a:r>
                        <a:rPr lang="en-US" sz="5400" baseline="0" dirty="0" smtClean="0"/>
                        <a:t>343/2: Structures &amp; Algorithms</a:t>
                      </a:r>
                    </a:p>
                    <a:p>
                      <a:pPr algn="l"/>
                      <a:r>
                        <a:rPr lang="en-US" sz="5400" baseline="0" dirty="0" smtClean="0"/>
                        <a:t>CSS360: Software Design</a:t>
                      </a:r>
                    </a:p>
                    <a:p>
                      <a:pPr algn="l"/>
                      <a:r>
                        <a:rPr lang="en-US" sz="5400" baseline="0" dirty="0" smtClean="0"/>
                        <a:t>CSS485: Artificial Neural Networks</a:t>
                      </a:r>
                    </a:p>
                    <a:p>
                      <a:pPr algn="l"/>
                      <a:r>
                        <a:rPr lang="en-US" sz="5400" baseline="0" dirty="0" smtClean="0"/>
                        <a:t>CS470: Operating Systems</a:t>
                      </a:r>
                      <a:endParaRPr lang="en-US" sz="5400" dirty="0" smtClean="0"/>
                    </a:p>
                    <a:p>
                      <a:endParaRPr lang="en-US" b="0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b="1" u="sng" dirty="0" smtClean="0"/>
                        <a:t>Design</a:t>
                      </a:r>
                      <a:r>
                        <a:rPr lang="en-US" b="1" u="sng" baseline="0" dirty="0" smtClean="0"/>
                        <a:t> Work Flow</a:t>
                      </a:r>
                      <a:endParaRPr lang="en-US" b="1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b="1" u="sng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14135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smtClean="0"/>
                        <a:t>Tools</a:t>
                      </a:r>
                      <a:r>
                        <a:rPr lang="en-US" b="1" u="sng" baseline="0" dirty="0" smtClean="0"/>
                        <a:t> Used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384" y="4666308"/>
            <a:ext cx="2860035" cy="439652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827" y="337787"/>
            <a:ext cx="29819600" cy="181912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Hyper Parameter optimizations with Genetic Algorithms and Reinforcement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4228" y="987311"/>
            <a:ext cx="3353893" cy="2403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827" y="2122086"/>
            <a:ext cx="257810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Presenter: Danny Ly	Advisor: Dong Si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329" y="16725279"/>
            <a:ext cx="2030013" cy="1587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16824207"/>
            <a:ext cx="2459577" cy="1492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214" y="16725279"/>
            <a:ext cx="2324382" cy="1301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1000" y="19025717"/>
            <a:ext cx="2730500" cy="1103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0464" y="18656156"/>
            <a:ext cx="1758878" cy="175887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1652401" y="4801343"/>
            <a:ext cx="7170565" cy="338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u="none" dirty="0" smtClean="0"/>
              <a:t>Design</a:t>
            </a:r>
            <a:r>
              <a:rPr lang="en-US" sz="5400" b="0" u="none" baseline="0" dirty="0" smtClean="0"/>
              <a:t> and implement an network optimizer using genetic algorithms</a:t>
            </a:r>
            <a:endParaRPr lang="en-US" sz="5400" b="0" u="none" dirty="0" smtClean="0"/>
          </a:p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4056" y="6411883"/>
            <a:ext cx="4684106" cy="2633461"/>
          </a:xfrm>
          <a:prstGeom prst="rect">
            <a:avLst/>
          </a:prstGeom>
        </p:spPr>
      </p:pic>
      <p:sp>
        <p:nvSpPr>
          <p:cNvPr id="111" name="Rounded Rectangle 110"/>
          <p:cNvSpPr/>
          <p:nvPr/>
        </p:nvSpPr>
        <p:spPr>
          <a:xfrm>
            <a:off x="11652401" y="10551655"/>
            <a:ext cx="4001466" cy="265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1857362" y="10548711"/>
            <a:ext cx="337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Population</a:t>
            </a:r>
            <a:endParaRPr lang="en-US" sz="4800" dirty="0" smtClean="0"/>
          </a:p>
        </p:txBody>
      </p:sp>
      <p:sp>
        <p:nvSpPr>
          <p:cNvPr id="117" name="Oval 116"/>
          <p:cNvSpPr/>
          <p:nvPr/>
        </p:nvSpPr>
        <p:spPr>
          <a:xfrm>
            <a:off x="13016661" y="12057001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18236281" y="11325281"/>
            <a:ext cx="1564491" cy="161984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17420755" y="10557126"/>
            <a:ext cx="344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Thread Manager</a:t>
            </a:r>
          </a:p>
        </p:txBody>
      </p:sp>
      <p:cxnSp>
        <p:nvCxnSpPr>
          <p:cNvPr id="122" name="Curved Connector 121"/>
          <p:cNvCxnSpPr/>
          <p:nvPr/>
        </p:nvCxnSpPr>
        <p:spPr>
          <a:xfrm rot="5400000">
            <a:off x="18885725" y="12313612"/>
            <a:ext cx="7999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>
            <a:stCxn id="118" idx="3"/>
          </p:cNvCxnSpPr>
          <p:nvPr/>
        </p:nvCxnSpPr>
        <p:spPr>
          <a:xfrm rot="5400000">
            <a:off x="16886382" y="11044011"/>
            <a:ext cx="35469" cy="38376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urved Connector 135"/>
          <p:cNvCxnSpPr>
            <a:stCxn id="118" idx="2"/>
          </p:cNvCxnSpPr>
          <p:nvPr/>
        </p:nvCxnSpPr>
        <p:spPr>
          <a:xfrm rot="10800000" flipV="1">
            <a:off x="14972567" y="12330765"/>
            <a:ext cx="3263714" cy="3619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urved Connector 138"/>
          <p:cNvCxnSpPr>
            <a:stCxn id="118" idx="1"/>
          </p:cNvCxnSpPr>
          <p:nvPr/>
        </p:nvCxnSpPr>
        <p:spPr>
          <a:xfrm rot="16200000" flipV="1">
            <a:off x="16803027" y="9696465"/>
            <a:ext cx="150858" cy="3889019"/>
          </a:xfrm>
          <a:prstGeom prst="curvedConnector4">
            <a:avLst>
              <a:gd name="adj1" fmla="val 151533"/>
              <a:gd name="adj2" fmla="val 575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/>
          <p:cNvCxnSpPr>
            <a:stCxn id="118" idx="0"/>
          </p:cNvCxnSpPr>
          <p:nvPr/>
        </p:nvCxnSpPr>
        <p:spPr>
          <a:xfrm rot="16200000" flipH="1" flipV="1">
            <a:off x="16553368" y="8694985"/>
            <a:ext cx="30424" cy="5291016"/>
          </a:xfrm>
          <a:prstGeom prst="curvedConnector4">
            <a:avLst>
              <a:gd name="adj1" fmla="val -751380"/>
              <a:gd name="adj2" fmla="val 59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ube 148"/>
          <p:cNvSpPr/>
          <p:nvPr/>
        </p:nvSpPr>
        <p:spPr>
          <a:xfrm>
            <a:off x="22282920" y="11190306"/>
            <a:ext cx="2558690" cy="19967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/>
          <p:cNvSpPr/>
          <p:nvPr/>
        </p:nvSpPr>
        <p:spPr>
          <a:xfrm>
            <a:off x="22606229" y="12109827"/>
            <a:ext cx="1079575" cy="8424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/>
              <p:cNvSpPr txBox="1"/>
              <p:nvPr/>
            </p:nvSpPr>
            <p:spPr>
              <a:xfrm>
                <a:off x="23634708" y="12302653"/>
                <a:ext cx="3569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𝑁𝑒𝑢𝑟𝑎𝑙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𝑁𝑒𝑡𝑤𝑜𝑟𝑘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708" y="12302653"/>
                <a:ext cx="3569610" cy="646331"/>
              </a:xfrm>
              <a:prstGeom prst="rect">
                <a:avLst/>
              </a:prstGeom>
              <a:blipFill rotWithShape="0">
                <a:blip r:embed="rId11"/>
                <a:stretch>
                  <a:fillRect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Oval 158"/>
          <p:cNvSpPr/>
          <p:nvPr/>
        </p:nvSpPr>
        <p:spPr>
          <a:xfrm flipH="1">
            <a:off x="16243229" y="11548575"/>
            <a:ext cx="187800" cy="18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6243229" y="11984454"/>
            <a:ext cx="187800" cy="18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6243228" y="12440248"/>
            <a:ext cx="187800" cy="18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1705696" y="10129790"/>
            <a:ext cx="549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Training and learning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28676657" y="16410757"/>
            <a:ext cx="3436220" cy="3128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/>
              <p:cNvSpPr txBox="1"/>
              <p:nvPr/>
            </p:nvSpPr>
            <p:spPr>
              <a:xfrm>
                <a:off x="28729102" y="16389195"/>
                <a:ext cx="338377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 smtClean="0"/>
                  <a:t>Network Rank</a:t>
                </a:r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167" name="TextBox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9102" y="16389195"/>
                <a:ext cx="3383775" cy="2862322"/>
              </a:xfrm>
              <a:prstGeom prst="rect">
                <a:avLst/>
              </a:prstGeom>
              <a:blipFill rotWithShape="0">
                <a:blip r:embed="rId12"/>
                <a:stretch>
                  <a:fillRect l="-5586" t="-3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Cube 167"/>
          <p:cNvSpPr/>
          <p:nvPr/>
        </p:nvSpPr>
        <p:spPr>
          <a:xfrm>
            <a:off x="22033326" y="13656114"/>
            <a:ext cx="2558690" cy="19967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ube 168"/>
          <p:cNvSpPr/>
          <p:nvPr/>
        </p:nvSpPr>
        <p:spPr>
          <a:xfrm>
            <a:off x="22356635" y="14575635"/>
            <a:ext cx="1079575" cy="8424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Curved Connector 171"/>
          <p:cNvCxnSpPr>
            <a:stCxn id="118" idx="5"/>
            <a:endCxn id="149" idx="1"/>
          </p:cNvCxnSpPr>
          <p:nvPr/>
        </p:nvCxnSpPr>
        <p:spPr>
          <a:xfrm flipV="1">
            <a:off x="19800772" y="11689495"/>
            <a:ext cx="3511899" cy="250147"/>
          </a:xfrm>
          <a:prstGeom prst="curvedConnector4">
            <a:avLst>
              <a:gd name="adj1" fmla="val 35339"/>
              <a:gd name="adj2" fmla="val 390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urved Connector 175"/>
          <p:cNvCxnSpPr>
            <a:stCxn id="168" idx="1"/>
            <a:endCxn id="118" idx="4"/>
          </p:cNvCxnSpPr>
          <p:nvPr/>
        </p:nvCxnSpPr>
        <p:spPr>
          <a:xfrm rot="16200000" flipV="1">
            <a:off x="20324094" y="11416320"/>
            <a:ext cx="1824538" cy="36534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/>
              <p:cNvSpPr txBox="1"/>
              <p:nvPr/>
            </p:nvSpPr>
            <p:spPr>
              <a:xfrm>
                <a:off x="23436210" y="14771784"/>
                <a:ext cx="35769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𝑁𝑒𝑢𝑟𝑎𝑙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𝑁𝑒𝑡𝑤𝑜𝑟𝑘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6210" y="14771784"/>
                <a:ext cx="3576929" cy="646331"/>
              </a:xfrm>
              <a:prstGeom prst="rect">
                <a:avLst/>
              </a:prstGeom>
              <a:blipFill rotWithShape="0">
                <a:blip r:embed="rId13"/>
                <a:stretch>
                  <a:fillRect r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TextBox 181"/>
              <p:cNvSpPr txBox="1"/>
              <p:nvPr/>
            </p:nvSpPr>
            <p:spPr>
              <a:xfrm>
                <a:off x="24811449" y="11187268"/>
                <a:ext cx="29700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𝐸𝑛𝑣𝑖𝑟𝑜𝑛𝑚𝑒𝑛𝑡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82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449" y="11187268"/>
                <a:ext cx="2970093" cy="6463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TextBox 182"/>
              <p:cNvSpPr txBox="1"/>
              <p:nvPr/>
            </p:nvSpPr>
            <p:spPr>
              <a:xfrm>
                <a:off x="24561854" y="13658242"/>
                <a:ext cx="29700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𝐸𝑛𝑣𝑖𝑟𝑜𝑛𝑚𝑒𝑛𝑡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1854" y="13658242"/>
                <a:ext cx="2970093" cy="646331"/>
              </a:xfrm>
              <a:prstGeom prst="rect">
                <a:avLst/>
              </a:prstGeom>
              <a:blipFill rotWithShape="0">
                <a:blip r:embed="rId15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Oval 205"/>
          <p:cNvSpPr/>
          <p:nvPr/>
        </p:nvSpPr>
        <p:spPr>
          <a:xfrm>
            <a:off x="13830766" y="12384013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4313509" y="11475738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2051753" y="12018397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3465871" y="11213509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2558093" y="11256708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ounded Rectangle 226"/>
          <p:cNvSpPr/>
          <p:nvPr/>
        </p:nvSpPr>
        <p:spPr>
          <a:xfrm>
            <a:off x="22368892" y="17266759"/>
            <a:ext cx="4001466" cy="265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28" name="TextBox 227"/>
          <p:cNvSpPr txBox="1"/>
          <p:nvPr/>
        </p:nvSpPr>
        <p:spPr>
          <a:xfrm>
            <a:off x="22177185" y="17316066"/>
            <a:ext cx="419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Kill Unfit Networks</a:t>
            </a:r>
          </a:p>
        </p:txBody>
      </p:sp>
      <p:sp>
        <p:nvSpPr>
          <p:cNvPr id="229" name="Oval 228"/>
          <p:cNvSpPr/>
          <p:nvPr/>
        </p:nvSpPr>
        <p:spPr>
          <a:xfrm>
            <a:off x="23733152" y="18772105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24547257" y="19099117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25030000" y="18190842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22768244" y="18733501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24182362" y="17928613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23274584" y="17971812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&quot;No&quot; Symbol 234"/>
          <p:cNvSpPr/>
          <p:nvPr/>
        </p:nvSpPr>
        <p:spPr>
          <a:xfrm>
            <a:off x="23761948" y="18723119"/>
            <a:ext cx="805298" cy="90827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6" name="&quot;No&quot; Symbol 235"/>
          <p:cNvSpPr/>
          <p:nvPr/>
        </p:nvSpPr>
        <p:spPr>
          <a:xfrm>
            <a:off x="25182400" y="18343242"/>
            <a:ext cx="805298" cy="90827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7" name="&quot;No&quot; Symbol 236"/>
          <p:cNvSpPr/>
          <p:nvPr/>
        </p:nvSpPr>
        <p:spPr>
          <a:xfrm>
            <a:off x="23303380" y="17911847"/>
            <a:ext cx="805298" cy="90827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16135856" y="17266759"/>
            <a:ext cx="4001466" cy="265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6343458" y="17317720"/>
            <a:ext cx="358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Breed &amp; Mutate</a:t>
            </a:r>
          </a:p>
        </p:txBody>
      </p:sp>
      <p:sp>
        <p:nvSpPr>
          <p:cNvPr id="240" name="Oval 239"/>
          <p:cNvSpPr/>
          <p:nvPr/>
        </p:nvSpPr>
        <p:spPr>
          <a:xfrm>
            <a:off x="17500116" y="18772105"/>
            <a:ext cx="805298" cy="80529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18314221" y="19099117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18796964" y="18190842"/>
            <a:ext cx="805298" cy="8052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6535208" y="18733501"/>
            <a:ext cx="805298" cy="8052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17949326" y="17928613"/>
            <a:ext cx="805298" cy="80529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17041548" y="17971812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lowchart: Magnetic Disk 245"/>
          <p:cNvSpPr/>
          <p:nvPr/>
        </p:nvSpPr>
        <p:spPr>
          <a:xfrm>
            <a:off x="28431542" y="12194298"/>
            <a:ext cx="3274897" cy="14568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/>
          <p:cNvSpPr txBox="1"/>
          <p:nvPr/>
        </p:nvSpPr>
        <p:spPr>
          <a:xfrm>
            <a:off x="29121187" y="12677351"/>
            <a:ext cx="230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Optimizer</a:t>
            </a:r>
            <a:endParaRPr lang="en-US" dirty="0"/>
          </a:p>
        </p:txBody>
      </p:sp>
      <p:cxnSp>
        <p:nvCxnSpPr>
          <p:cNvPr id="249" name="Curved Connector 248"/>
          <p:cNvCxnSpPr>
            <a:endCxn id="246" idx="1"/>
          </p:cNvCxnSpPr>
          <p:nvPr/>
        </p:nvCxnSpPr>
        <p:spPr>
          <a:xfrm flipV="1">
            <a:off x="24415808" y="12194298"/>
            <a:ext cx="5653183" cy="2582460"/>
          </a:xfrm>
          <a:prstGeom prst="curvedConnector4">
            <a:avLst>
              <a:gd name="adj1" fmla="val 35517"/>
              <a:gd name="adj2" fmla="val 1088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urved Connector 250"/>
          <p:cNvCxnSpPr>
            <a:stCxn id="149" idx="5"/>
            <a:endCxn id="246" idx="1"/>
          </p:cNvCxnSpPr>
          <p:nvPr/>
        </p:nvCxnSpPr>
        <p:spPr>
          <a:xfrm>
            <a:off x="24841610" y="11939089"/>
            <a:ext cx="5227381" cy="2552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Down Arrow 257"/>
          <p:cNvSpPr/>
          <p:nvPr/>
        </p:nvSpPr>
        <p:spPr>
          <a:xfrm>
            <a:off x="29838554" y="14156708"/>
            <a:ext cx="869293" cy="157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Down Arrow 261"/>
          <p:cNvSpPr/>
          <p:nvPr/>
        </p:nvSpPr>
        <p:spPr>
          <a:xfrm rot="5400000">
            <a:off x="27088860" y="17630062"/>
            <a:ext cx="869293" cy="157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Down Arrow 262"/>
          <p:cNvSpPr/>
          <p:nvPr/>
        </p:nvSpPr>
        <p:spPr>
          <a:xfrm rot="5400000">
            <a:off x="20888129" y="17630063"/>
            <a:ext cx="869293" cy="157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Down Arrow 263"/>
          <p:cNvSpPr/>
          <p:nvPr/>
        </p:nvSpPr>
        <p:spPr>
          <a:xfrm rot="9135266">
            <a:off x="15834004" y="13843155"/>
            <a:ext cx="869293" cy="2794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/>
          <p:cNvSpPr txBox="1"/>
          <p:nvPr/>
        </p:nvSpPr>
        <p:spPr>
          <a:xfrm rot="3669194">
            <a:off x="15461143" y="14786058"/>
            <a:ext cx="3270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Next Generation</a:t>
            </a:r>
            <a:endParaRPr lang="en-US" sz="3600" dirty="0"/>
          </a:p>
        </p:txBody>
      </p:sp>
      <p:sp>
        <p:nvSpPr>
          <p:cNvPr id="268" name="TextBox 267"/>
          <p:cNvSpPr txBox="1"/>
          <p:nvPr/>
        </p:nvSpPr>
        <p:spPr>
          <a:xfrm>
            <a:off x="11528468" y="14055120"/>
            <a:ext cx="38362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Each Generation inherits traits from fit parent Neural Networks</a:t>
            </a:r>
            <a:endParaRPr lang="en-US" sz="4000" dirty="0"/>
          </a:p>
        </p:txBody>
      </p:sp>
      <p:pic>
        <p:nvPicPr>
          <p:cNvPr id="269" name="Picture 268"/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alphaModFix amt="5000"/>
          </a:blip>
          <a:stretch>
            <a:fillRect/>
          </a:stretch>
        </p:blipFill>
        <p:spPr>
          <a:xfrm>
            <a:off x="755827" y="2157582"/>
            <a:ext cx="31532294" cy="1840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54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31081" y="10058400"/>
            <a:ext cx="561975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151" y="15658383"/>
            <a:ext cx="10490200" cy="47371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646167" y="8981516"/>
            <a:ext cx="2697277" cy="775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56" dirty="0"/>
              <a:t>population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977086" y="10365755"/>
            <a:ext cx="3148495" cy="103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56"/>
              <a:t>Thread Manager</a:t>
            </a:r>
            <a:endParaRPr lang="en-US" sz="3456" dirty="0"/>
          </a:p>
        </p:txBody>
      </p:sp>
      <p:sp>
        <p:nvSpPr>
          <p:cNvPr id="36" name="Freeform 35"/>
          <p:cNvSpPr/>
          <p:nvPr/>
        </p:nvSpPr>
        <p:spPr>
          <a:xfrm>
            <a:off x="4007353" y="11407522"/>
            <a:ext cx="661839" cy="1450427"/>
          </a:xfrm>
          <a:custGeom>
            <a:avLst/>
            <a:gdLst>
              <a:gd name="connsiteX0" fmla="*/ 445626 w 992758"/>
              <a:gd name="connsiteY0" fmla="*/ 0 h 2175641"/>
              <a:gd name="connsiteX1" fmla="*/ 981653 w 992758"/>
              <a:gd name="connsiteY1" fmla="*/ 1198179 h 2175641"/>
              <a:gd name="connsiteX2" fmla="*/ 4191 w 992758"/>
              <a:gd name="connsiteY2" fmla="*/ 1481958 h 2175641"/>
              <a:gd name="connsiteX3" fmla="*/ 634812 w 992758"/>
              <a:gd name="connsiteY3" fmla="*/ 1954924 h 2175641"/>
              <a:gd name="connsiteX4" fmla="*/ 792467 w 992758"/>
              <a:gd name="connsiteY4" fmla="*/ 2175641 h 2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58" h="2175641">
                <a:moveTo>
                  <a:pt x="445626" y="0"/>
                </a:moveTo>
                <a:cubicBezTo>
                  <a:pt x="750426" y="475593"/>
                  <a:pt x="1055226" y="951186"/>
                  <a:pt x="981653" y="1198179"/>
                </a:cubicBezTo>
                <a:cubicBezTo>
                  <a:pt x="908081" y="1445172"/>
                  <a:pt x="61998" y="1355834"/>
                  <a:pt x="4191" y="1481958"/>
                </a:cubicBezTo>
                <a:cubicBezTo>
                  <a:pt x="-53616" y="1608082"/>
                  <a:pt x="503433" y="1839310"/>
                  <a:pt x="634812" y="1954924"/>
                </a:cubicBezTo>
                <a:cubicBezTo>
                  <a:pt x="766191" y="2070538"/>
                  <a:pt x="781957" y="2138855"/>
                  <a:pt x="792467" y="21756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37" name="Freeform 36"/>
          <p:cNvSpPr/>
          <p:nvPr/>
        </p:nvSpPr>
        <p:spPr>
          <a:xfrm>
            <a:off x="5030379" y="11442592"/>
            <a:ext cx="661839" cy="1450427"/>
          </a:xfrm>
          <a:custGeom>
            <a:avLst/>
            <a:gdLst>
              <a:gd name="connsiteX0" fmla="*/ 445626 w 992758"/>
              <a:gd name="connsiteY0" fmla="*/ 0 h 2175641"/>
              <a:gd name="connsiteX1" fmla="*/ 981653 w 992758"/>
              <a:gd name="connsiteY1" fmla="*/ 1198179 h 2175641"/>
              <a:gd name="connsiteX2" fmla="*/ 4191 w 992758"/>
              <a:gd name="connsiteY2" fmla="*/ 1481958 h 2175641"/>
              <a:gd name="connsiteX3" fmla="*/ 634812 w 992758"/>
              <a:gd name="connsiteY3" fmla="*/ 1954924 h 2175641"/>
              <a:gd name="connsiteX4" fmla="*/ 792467 w 992758"/>
              <a:gd name="connsiteY4" fmla="*/ 2175641 h 2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58" h="2175641">
                <a:moveTo>
                  <a:pt x="445626" y="0"/>
                </a:moveTo>
                <a:cubicBezTo>
                  <a:pt x="750426" y="475593"/>
                  <a:pt x="1055226" y="951186"/>
                  <a:pt x="981653" y="1198179"/>
                </a:cubicBezTo>
                <a:cubicBezTo>
                  <a:pt x="908081" y="1445172"/>
                  <a:pt x="61998" y="1355834"/>
                  <a:pt x="4191" y="1481958"/>
                </a:cubicBezTo>
                <a:cubicBezTo>
                  <a:pt x="-53616" y="1608082"/>
                  <a:pt x="503433" y="1839310"/>
                  <a:pt x="634812" y="1954924"/>
                </a:cubicBezTo>
                <a:cubicBezTo>
                  <a:pt x="766191" y="2070538"/>
                  <a:pt x="781957" y="2138855"/>
                  <a:pt x="792467" y="21756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38" name="Freeform 37"/>
          <p:cNvSpPr/>
          <p:nvPr/>
        </p:nvSpPr>
        <p:spPr>
          <a:xfrm>
            <a:off x="6284003" y="11435604"/>
            <a:ext cx="661839" cy="1450427"/>
          </a:xfrm>
          <a:custGeom>
            <a:avLst/>
            <a:gdLst>
              <a:gd name="connsiteX0" fmla="*/ 445626 w 992758"/>
              <a:gd name="connsiteY0" fmla="*/ 0 h 2175641"/>
              <a:gd name="connsiteX1" fmla="*/ 981653 w 992758"/>
              <a:gd name="connsiteY1" fmla="*/ 1198179 h 2175641"/>
              <a:gd name="connsiteX2" fmla="*/ 4191 w 992758"/>
              <a:gd name="connsiteY2" fmla="*/ 1481958 h 2175641"/>
              <a:gd name="connsiteX3" fmla="*/ 634812 w 992758"/>
              <a:gd name="connsiteY3" fmla="*/ 1954924 h 2175641"/>
              <a:gd name="connsiteX4" fmla="*/ 792467 w 992758"/>
              <a:gd name="connsiteY4" fmla="*/ 2175641 h 2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58" h="2175641">
                <a:moveTo>
                  <a:pt x="445626" y="0"/>
                </a:moveTo>
                <a:cubicBezTo>
                  <a:pt x="750426" y="475593"/>
                  <a:pt x="1055226" y="951186"/>
                  <a:pt x="981653" y="1198179"/>
                </a:cubicBezTo>
                <a:cubicBezTo>
                  <a:pt x="908081" y="1445172"/>
                  <a:pt x="61998" y="1355834"/>
                  <a:pt x="4191" y="1481958"/>
                </a:cubicBezTo>
                <a:cubicBezTo>
                  <a:pt x="-53616" y="1608082"/>
                  <a:pt x="503433" y="1839310"/>
                  <a:pt x="634812" y="1954924"/>
                </a:cubicBezTo>
                <a:cubicBezTo>
                  <a:pt x="766191" y="2070538"/>
                  <a:pt x="781957" y="2138855"/>
                  <a:pt x="792467" y="21756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39" name="Rectangle 38"/>
          <p:cNvSpPr/>
          <p:nvPr/>
        </p:nvSpPr>
        <p:spPr>
          <a:xfrm>
            <a:off x="3646166" y="12832589"/>
            <a:ext cx="1172788" cy="1093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823" y="13093048"/>
            <a:ext cx="1172199" cy="62458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965085" y="12827217"/>
            <a:ext cx="1172788" cy="1093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742" y="13087676"/>
            <a:ext cx="1172199" cy="62458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6284003" y="12827217"/>
            <a:ext cx="1172788" cy="1093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61" y="13087676"/>
            <a:ext cx="1172199" cy="624581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35" idx="0"/>
          </p:cNvCxnSpPr>
          <p:nvPr/>
        </p:nvCxnSpPr>
        <p:spPr>
          <a:xfrm>
            <a:off x="5231321" y="9716165"/>
            <a:ext cx="320012" cy="6495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000723" y="11837018"/>
            <a:ext cx="3148495" cy="1875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56" dirty="0"/>
              <a:t>Leaderboard</a:t>
            </a:r>
          </a:p>
          <a:p>
            <a:pPr algn="ctr"/>
            <a:r>
              <a:rPr lang="en-US" sz="3456" dirty="0"/>
              <a:t>1: Parent 1</a:t>
            </a:r>
          </a:p>
          <a:p>
            <a:pPr algn="ctr"/>
            <a:r>
              <a:rPr lang="en-US" sz="3456" dirty="0"/>
              <a:t>2: Parent II</a:t>
            </a:r>
          </a:p>
        </p:txBody>
      </p:sp>
      <p:cxnSp>
        <p:nvCxnSpPr>
          <p:cNvPr id="47" name="Elbow Connector 46"/>
          <p:cNvCxnSpPr>
            <a:stCxn id="35" idx="3"/>
            <a:endCxn id="46" idx="0"/>
          </p:cNvCxnSpPr>
          <p:nvPr/>
        </p:nvCxnSpPr>
        <p:spPr>
          <a:xfrm>
            <a:off x="7125581" y="10883722"/>
            <a:ext cx="2449390" cy="95329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rot="5400000" flipH="1" flipV="1">
            <a:off x="10356138" y="11394204"/>
            <a:ext cx="2090026" cy="50386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148188" y="9321937"/>
            <a:ext cx="2732690" cy="1248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56" dirty="0"/>
              <a:t>Breed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891156" y="8557867"/>
            <a:ext cx="796339" cy="827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814" y="8818327"/>
            <a:ext cx="887789" cy="47303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8637896" y="8740544"/>
            <a:ext cx="796339" cy="827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554" y="9001003"/>
            <a:ext cx="887789" cy="47303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8271911" y="9036923"/>
            <a:ext cx="796339" cy="827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569" y="9297383"/>
            <a:ext cx="887789" cy="473039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 flipV="1">
            <a:off x="9687495" y="8981516"/>
            <a:ext cx="1965589" cy="34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9" idx="0"/>
          </p:cNvCxnSpPr>
          <p:nvPr/>
        </p:nvCxnSpPr>
        <p:spPr>
          <a:xfrm flipH="1">
            <a:off x="9131085" y="9321938"/>
            <a:ext cx="2383449" cy="298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9" idx="0"/>
          </p:cNvCxnSpPr>
          <p:nvPr/>
        </p:nvCxnSpPr>
        <p:spPr>
          <a:xfrm flipH="1">
            <a:off x="9434235" y="9321938"/>
            <a:ext cx="2080299" cy="132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6343443" y="9385730"/>
            <a:ext cx="1928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34" idx="3"/>
          </p:cNvCxnSpPr>
          <p:nvPr/>
        </p:nvCxnSpPr>
        <p:spPr>
          <a:xfrm flipH="1">
            <a:off x="6343444" y="8981516"/>
            <a:ext cx="2335111" cy="387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280609" y="8652387"/>
            <a:ext cx="2604511" cy="7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25245350" y="10054657"/>
            <a:ext cx="5303475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5600218" y="10465414"/>
            <a:ext cx="5217616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Kill unfit Networks</a:t>
            </a:r>
          </a:p>
        </p:txBody>
      </p:sp>
      <p:sp>
        <p:nvSpPr>
          <p:cNvPr id="64" name="Oval 63"/>
          <p:cNvSpPr/>
          <p:nvPr/>
        </p:nvSpPr>
        <p:spPr>
          <a:xfrm>
            <a:off x="25820948" y="11396181"/>
            <a:ext cx="1153124" cy="11531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8601457" y="12471975"/>
            <a:ext cx="1153124" cy="11531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8949455" y="11232047"/>
            <a:ext cx="1153124" cy="11531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7448333" y="11396181"/>
            <a:ext cx="1153124" cy="11531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6871771" y="12510640"/>
            <a:ext cx="1153124" cy="11531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&quot;No&quot; Symbol 68"/>
          <p:cNvSpPr/>
          <p:nvPr/>
        </p:nvSpPr>
        <p:spPr>
          <a:xfrm>
            <a:off x="28995888" y="11163197"/>
            <a:ext cx="1212115" cy="121211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&quot;No&quot; Symbol 69"/>
          <p:cNvSpPr/>
          <p:nvPr/>
        </p:nvSpPr>
        <p:spPr>
          <a:xfrm>
            <a:off x="26889216" y="12412984"/>
            <a:ext cx="1212115" cy="121211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&quot;No&quot; Symbol 70"/>
          <p:cNvSpPr/>
          <p:nvPr/>
        </p:nvSpPr>
        <p:spPr>
          <a:xfrm>
            <a:off x="25874164" y="11366420"/>
            <a:ext cx="1212115" cy="121211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4816861" y="6023892"/>
            <a:ext cx="5303475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4859790" y="6345363"/>
            <a:ext cx="5217616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Breed &amp; Mutate</a:t>
            </a:r>
          </a:p>
        </p:txBody>
      </p:sp>
      <p:sp>
        <p:nvSpPr>
          <p:cNvPr id="74" name="Oval 73"/>
          <p:cNvSpPr/>
          <p:nvPr/>
        </p:nvSpPr>
        <p:spPr>
          <a:xfrm>
            <a:off x="25080520" y="7276130"/>
            <a:ext cx="1153124" cy="11531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7861029" y="8351924"/>
            <a:ext cx="1153124" cy="115312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8209027" y="7111996"/>
            <a:ext cx="1153124" cy="11531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003">
            <a:schemeClr val="dk2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6707905" y="7276130"/>
            <a:ext cx="1153124" cy="115312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6131343" y="8390589"/>
            <a:ext cx="1153124" cy="1153124"/>
          </a:xfrm>
          <a:prstGeom prst="ellipse">
            <a:avLst/>
          </a:prstGeom>
        </p:spPr>
        <p:style>
          <a:lnRef idx="1">
            <a:schemeClr val="accent6"/>
          </a:lnRef>
          <a:fillRef idx="1003">
            <a:schemeClr val="dk2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903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125</Words>
  <Application>Microsoft Office PowerPoint</Application>
  <PresentationFormat>Custom</PresentationFormat>
  <Paragraphs>44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Retrospect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RedKlouds Ly</dc:creator>
  <cp:lastModifiedBy>RedKlouds Ly</cp:lastModifiedBy>
  <cp:revision>17</cp:revision>
  <dcterms:created xsi:type="dcterms:W3CDTF">2018-03-12T21:15:07Z</dcterms:created>
  <dcterms:modified xsi:type="dcterms:W3CDTF">2018-03-13T20:32:24Z</dcterms:modified>
</cp:coreProperties>
</file>